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250299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9242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3613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162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1001554"/>
            <a:ext cx="7477601" cy="38328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7545"/>
              </a:lnSpc>
              <a:buNone/>
            </a:pPr>
            <a:r>
              <a:rPr lang="en-US" sz="6036" dirty="0">
                <a:solidFill>
                  <a:srgbClr val="F5F0F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Navigating Mutual Fund Insights: A Dynamic Power BI Dashboard</a:t>
            </a:r>
            <a:endParaRPr lang="en-US" sz="6036" dirty="0"/>
          </a:p>
        </p:txBody>
      </p:sp>
      <p:sp>
        <p:nvSpPr>
          <p:cNvPr id="6" name="Text 2"/>
          <p:cNvSpPr/>
          <p:nvPr/>
        </p:nvSpPr>
        <p:spPr>
          <a:xfrm>
            <a:off x="833199" y="5167670"/>
            <a:ext cx="7477601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This comprehensive Power BI dashboard provides a holistic view of the performance and risk-adjusted returns of a diverse set of mutual fund plans across multiple categories. Investors can leverage these insights to make informed decisions and optimize their portfolios.</a:t>
            </a:r>
            <a:endParaRPr lang="en-US" sz="1750" dirty="0"/>
          </a:p>
        </p:txBody>
      </p:sp>
      <p:sp>
        <p:nvSpPr>
          <p:cNvPr id="7" name="Shape 3"/>
          <p:cNvSpPr/>
          <p:nvPr/>
        </p:nvSpPr>
        <p:spPr>
          <a:xfrm>
            <a:off x="833199" y="6855857"/>
            <a:ext cx="355402" cy="355402"/>
          </a:xfrm>
          <a:prstGeom prst="roundRect">
            <a:avLst>
              <a:gd name="adj" fmla="val 25726039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0819" y="6863477"/>
            <a:ext cx="340162" cy="340162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1299686" y="6839188"/>
            <a:ext cx="2408992" cy="3888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62"/>
              </a:lnSpc>
              <a:buNone/>
            </a:pPr>
            <a:r>
              <a:rPr lang="en-US" sz="2187" b="1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by Naga Bhagawaan</a:t>
            </a:r>
            <a:endParaRPr lang="en-US" sz="2187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517696" y="3012281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5F0F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Executive Summary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2517696" y="4150995"/>
            <a:ext cx="9594890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The Power BI dashboard offers a centralized platform to analyze the performance of various mutual fund plans, including ELSS, Flexi Cap, Large and Mid Cap, and more. This enables investors to make well-informed decisions and effectively manage their investment portfolios.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517696" y="1861304"/>
            <a:ext cx="7970996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5F0F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Data Sources and Fund Categories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2517696" y="3111103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F5F0F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Data Sources</a:t>
            </a:r>
            <a:endParaRPr lang="en-US" sz="2187" dirty="0"/>
          </a:p>
        </p:txBody>
      </p:sp>
      <p:sp>
        <p:nvSpPr>
          <p:cNvPr id="6" name="Text 3"/>
          <p:cNvSpPr/>
          <p:nvPr/>
        </p:nvSpPr>
        <p:spPr>
          <a:xfrm>
            <a:off x="2517696" y="3680460"/>
            <a:ext cx="2836545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The dashboard integrates data from multiple reliable sources, ensuring comprehensive and up-to-date information for analysis.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903833" y="3111103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F5F0F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Fund Categories</a:t>
            </a: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5903833" y="3680460"/>
            <a:ext cx="2836545" cy="2132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The mutual fund plans are categorized into ELSS, Flexi Cap, Large and Mid Cap, Large Cap, Mid Cap, Multicap, Infrastructure, Focused, Value, and others.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9289971" y="3111103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F5F0F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Diverse Representation</a:t>
            </a: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9289971" y="3680460"/>
            <a:ext cx="2836545" cy="248781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The wide range of fund categories provides investors with a robust dataset to assess performance and risk-adjusted returns across different investment strategies.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04335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3785711" y="2492931"/>
            <a:ext cx="4086701" cy="51077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022"/>
              </a:lnSpc>
              <a:buNone/>
            </a:pPr>
            <a:r>
              <a:rPr lang="en-US" sz="3218" dirty="0">
                <a:solidFill>
                  <a:srgbClr val="F5F0F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Performance Analysis</a:t>
            </a:r>
            <a:endParaRPr lang="en-US" sz="3218" dirty="0"/>
          </a:p>
        </p:txBody>
      </p:sp>
      <p:sp>
        <p:nvSpPr>
          <p:cNvPr id="6" name="Shape 2"/>
          <p:cNvSpPr/>
          <p:nvPr/>
        </p:nvSpPr>
        <p:spPr>
          <a:xfrm>
            <a:off x="3785711" y="5645110"/>
            <a:ext cx="7058858" cy="32623"/>
          </a:xfrm>
          <a:prstGeom prst="roundRect">
            <a:avLst>
              <a:gd name="adj" fmla="val 225491"/>
            </a:avLst>
          </a:prstGeom>
          <a:solidFill>
            <a:srgbClr val="194A99"/>
          </a:solidFill>
          <a:ln/>
        </p:spPr>
      </p:sp>
      <p:sp>
        <p:nvSpPr>
          <p:cNvPr id="7" name="Shape 3"/>
          <p:cNvSpPr/>
          <p:nvPr/>
        </p:nvSpPr>
        <p:spPr>
          <a:xfrm>
            <a:off x="5493187" y="5073075"/>
            <a:ext cx="32623" cy="572095"/>
          </a:xfrm>
          <a:prstGeom prst="roundRect">
            <a:avLst>
              <a:gd name="adj" fmla="val 225491"/>
            </a:avLst>
          </a:prstGeom>
          <a:solidFill>
            <a:srgbClr val="194A99"/>
          </a:solidFill>
          <a:ln/>
        </p:spPr>
      </p:sp>
      <p:sp>
        <p:nvSpPr>
          <p:cNvPr id="8" name="Shape 4"/>
          <p:cNvSpPr/>
          <p:nvPr/>
        </p:nvSpPr>
        <p:spPr>
          <a:xfrm>
            <a:off x="5325666" y="5461218"/>
            <a:ext cx="367784" cy="367784"/>
          </a:xfrm>
          <a:prstGeom prst="roundRect">
            <a:avLst>
              <a:gd name="adj" fmla="val 20001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9" name="Text 5"/>
          <p:cNvSpPr/>
          <p:nvPr/>
        </p:nvSpPr>
        <p:spPr>
          <a:xfrm>
            <a:off x="5442585" y="5491936"/>
            <a:ext cx="133826" cy="30634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413"/>
              </a:lnSpc>
              <a:buNone/>
            </a:pPr>
            <a:r>
              <a:rPr lang="en-US" sz="1931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1</a:t>
            </a:r>
            <a:endParaRPr lang="en-US" sz="1931" dirty="0"/>
          </a:p>
        </p:txBody>
      </p:sp>
      <p:sp>
        <p:nvSpPr>
          <p:cNvPr id="10" name="Text 6"/>
          <p:cNvSpPr/>
          <p:nvPr/>
        </p:nvSpPr>
        <p:spPr>
          <a:xfrm>
            <a:off x="4487823" y="3510320"/>
            <a:ext cx="2043351" cy="25538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011"/>
              </a:lnSpc>
              <a:buNone/>
            </a:pPr>
            <a:r>
              <a:rPr lang="en-US" sz="1609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Historical Returns</a:t>
            </a:r>
            <a:endParaRPr lang="en-US" sz="1609" dirty="0"/>
          </a:p>
        </p:txBody>
      </p:sp>
      <p:sp>
        <p:nvSpPr>
          <p:cNvPr id="11" name="Text 7"/>
          <p:cNvSpPr/>
          <p:nvPr/>
        </p:nvSpPr>
        <p:spPr>
          <a:xfrm>
            <a:off x="3949065" y="3863697"/>
            <a:ext cx="3120985" cy="10458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059"/>
              </a:lnSpc>
              <a:buNone/>
            </a:pPr>
            <a:r>
              <a:rPr lang="en-US" sz="1287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Analyze the historical performance of each mutual fund plan, including annualized returns, year-over-year growth, and benchmarking against industry standards.</a:t>
            </a:r>
            <a:endParaRPr lang="en-US" sz="1287" dirty="0"/>
          </a:p>
        </p:txBody>
      </p:sp>
      <p:sp>
        <p:nvSpPr>
          <p:cNvPr id="12" name="Shape 8"/>
          <p:cNvSpPr/>
          <p:nvPr/>
        </p:nvSpPr>
        <p:spPr>
          <a:xfrm>
            <a:off x="7298769" y="5645051"/>
            <a:ext cx="32623" cy="572095"/>
          </a:xfrm>
          <a:prstGeom prst="roundRect">
            <a:avLst>
              <a:gd name="adj" fmla="val 225491"/>
            </a:avLst>
          </a:prstGeom>
          <a:solidFill>
            <a:srgbClr val="194A99"/>
          </a:solidFill>
          <a:ln/>
        </p:spPr>
      </p:sp>
      <p:sp>
        <p:nvSpPr>
          <p:cNvPr id="13" name="Shape 9"/>
          <p:cNvSpPr/>
          <p:nvPr/>
        </p:nvSpPr>
        <p:spPr>
          <a:xfrm>
            <a:off x="7131248" y="5461218"/>
            <a:ext cx="367784" cy="367784"/>
          </a:xfrm>
          <a:prstGeom prst="roundRect">
            <a:avLst>
              <a:gd name="adj" fmla="val 20001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4" name="Text 10"/>
          <p:cNvSpPr/>
          <p:nvPr/>
        </p:nvSpPr>
        <p:spPr>
          <a:xfrm>
            <a:off x="7248168" y="5491936"/>
            <a:ext cx="133826" cy="30634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413"/>
              </a:lnSpc>
              <a:buNone/>
            </a:pPr>
            <a:r>
              <a:rPr lang="en-US" sz="1931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2</a:t>
            </a:r>
            <a:endParaRPr lang="en-US" sz="1931" dirty="0"/>
          </a:p>
        </p:txBody>
      </p:sp>
      <p:sp>
        <p:nvSpPr>
          <p:cNvPr id="15" name="Text 11"/>
          <p:cNvSpPr/>
          <p:nvPr/>
        </p:nvSpPr>
        <p:spPr>
          <a:xfrm>
            <a:off x="6293406" y="6380678"/>
            <a:ext cx="2043351" cy="25538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011"/>
              </a:lnSpc>
              <a:buNone/>
            </a:pPr>
            <a:r>
              <a:rPr lang="en-US" sz="1609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Volatility Trends</a:t>
            </a:r>
            <a:endParaRPr lang="en-US" sz="1609" dirty="0"/>
          </a:p>
        </p:txBody>
      </p:sp>
      <p:sp>
        <p:nvSpPr>
          <p:cNvPr id="16" name="Text 12"/>
          <p:cNvSpPr/>
          <p:nvPr/>
        </p:nvSpPr>
        <p:spPr>
          <a:xfrm>
            <a:off x="5754529" y="6734056"/>
            <a:ext cx="3121104" cy="10458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059"/>
              </a:lnSpc>
              <a:buNone/>
            </a:pPr>
            <a:r>
              <a:rPr lang="en-US" sz="1287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Assess the volatility and risk profiles of the funds, identifying stable and consistent performers that align with investors' risk appetites.</a:t>
            </a:r>
            <a:endParaRPr lang="en-US" sz="1287" dirty="0"/>
          </a:p>
        </p:txBody>
      </p:sp>
      <p:sp>
        <p:nvSpPr>
          <p:cNvPr id="17" name="Shape 13"/>
          <p:cNvSpPr/>
          <p:nvPr/>
        </p:nvSpPr>
        <p:spPr>
          <a:xfrm>
            <a:off x="9104352" y="5073075"/>
            <a:ext cx="32623" cy="572095"/>
          </a:xfrm>
          <a:prstGeom prst="roundRect">
            <a:avLst>
              <a:gd name="adj" fmla="val 225491"/>
            </a:avLst>
          </a:prstGeom>
          <a:solidFill>
            <a:srgbClr val="194A99"/>
          </a:solidFill>
          <a:ln/>
        </p:spPr>
      </p:sp>
      <p:sp>
        <p:nvSpPr>
          <p:cNvPr id="18" name="Shape 14"/>
          <p:cNvSpPr/>
          <p:nvPr/>
        </p:nvSpPr>
        <p:spPr>
          <a:xfrm>
            <a:off x="8936831" y="5461218"/>
            <a:ext cx="367784" cy="367784"/>
          </a:xfrm>
          <a:prstGeom prst="roundRect">
            <a:avLst>
              <a:gd name="adj" fmla="val 20001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9" name="Text 15"/>
          <p:cNvSpPr/>
          <p:nvPr/>
        </p:nvSpPr>
        <p:spPr>
          <a:xfrm>
            <a:off x="9053751" y="5491936"/>
            <a:ext cx="133826" cy="30634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413"/>
              </a:lnSpc>
              <a:buNone/>
            </a:pPr>
            <a:r>
              <a:rPr lang="en-US" sz="1931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3</a:t>
            </a:r>
            <a:endParaRPr lang="en-US" sz="1931" dirty="0"/>
          </a:p>
        </p:txBody>
      </p:sp>
      <p:sp>
        <p:nvSpPr>
          <p:cNvPr id="20" name="Text 16"/>
          <p:cNvSpPr/>
          <p:nvPr/>
        </p:nvSpPr>
        <p:spPr>
          <a:xfrm>
            <a:off x="8098988" y="3248858"/>
            <a:ext cx="2043351" cy="25538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011"/>
              </a:lnSpc>
              <a:buNone/>
            </a:pPr>
            <a:r>
              <a:rPr lang="en-US" sz="1609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Comparative Insights</a:t>
            </a:r>
            <a:endParaRPr lang="en-US" sz="1609" dirty="0"/>
          </a:p>
        </p:txBody>
      </p:sp>
      <p:sp>
        <p:nvSpPr>
          <p:cNvPr id="21" name="Text 17"/>
          <p:cNvSpPr/>
          <p:nvPr/>
        </p:nvSpPr>
        <p:spPr>
          <a:xfrm>
            <a:off x="7560112" y="3602236"/>
            <a:ext cx="3121104" cy="13073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059"/>
              </a:lnSpc>
              <a:buNone/>
            </a:pPr>
            <a:r>
              <a:rPr lang="en-US" sz="1287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Compare the performance of the funds across different time periods, market conditions, and economic cycles to gain a comprehensive understanding of their behavior.</a:t>
            </a:r>
            <a:endParaRPr lang="en-US" sz="1287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517696" y="1282422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5F0F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Peer Comparisons</a:t>
            </a:r>
            <a:endParaRPr lang="en-US" sz="4374" dirty="0"/>
          </a:p>
        </p:txBody>
      </p:sp>
      <p:sp>
        <p:nvSpPr>
          <p:cNvPr id="5" name="Shape 2"/>
          <p:cNvSpPr/>
          <p:nvPr/>
        </p:nvSpPr>
        <p:spPr>
          <a:xfrm>
            <a:off x="2517696" y="2594729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2676644" y="2636401"/>
            <a:ext cx="182047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1</a:t>
            </a:r>
            <a:endParaRPr lang="en-US" sz="2624" dirty="0"/>
          </a:p>
        </p:txBody>
      </p:sp>
      <p:sp>
        <p:nvSpPr>
          <p:cNvPr id="7" name="Text 4"/>
          <p:cNvSpPr/>
          <p:nvPr/>
        </p:nvSpPr>
        <p:spPr>
          <a:xfrm>
            <a:off x="3239810" y="2671048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Benchmark Alignment</a:t>
            </a: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3239810" y="3151465"/>
            <a:ext cx="3964305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Compare the performance of each mutual fund against relevant industry benchmarks to assess their ability to outperform the market.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7426285" y="2594729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7585234" y="2636401"/>
            <a:ext cx="182047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2</a:t>
            </a:r>
            <a:endParaRPr lang="en-US" sz="2624" dirty="0"/>
          </a:p>
        </p:txBody>
      </p:sp>
      <p:sp>
        <p:nvSpPr>
          <p:cNvPr id="11" name="Text 8"/>
          <p:cNvSpPr/>
          <p:nvPr/>
        </p:nvSpPr>
        <p:spPr>
          <a:xfrm>
            <a:off x="8148399" y="2671048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Peer Group Analysis</a:t>
            </a:r>
            <a:endParaRPr lang="en-US" sz="2187" dirty="0"/>
          </a:p>
        </p:txBody>
      </p:sp>
      <p:sp>
        <p:nvSpPr>
          <p:cNvPr id="12" name="Text 9"/>
          <p:cNvSpPr/>
          <p:nvPr/>
        </p:nvSpPr>
        <p:spPr>
          <a:xfrm>
            <a:off x="8148399" y="3151465"/>
            <a:ext cx="3964305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Evaluate the funds' performance relative to their peers within the same category, providing valuable insights into their competitive positioning.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2517696" y="4968835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2676644" y="5010507"/>
            <a:ext cx="182047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3</a:t>
            </a:r>
            <a:endParaRPr lang="en-US" sz="2624" dirty="0"/>
          </a:p>
        </p:txBody>
      </p:sp>
      <p:sp>
        <p:nvSpPr>
          <p:cNvPr id="15" name="Text 12"/>
          <p:cNvSpPr/>
          <p:nvPr/>
        </p:nvSpPr>
        <p:spPr>
          <a:xfrm>
            <a:off x="3239810" y="5045154"/>
            <a:ext cx="2857619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Asset Allocation Insights</a:t>
            </a:r>
            <a:endParaRPr lang="en-US" sz="2187" dirty="0"/>
          </a:p>
        </p:txBody>
      </p:sp>
      <p:sp>
        <p:nvSpPr>
          <p:cNvPr id="16" name="Text 13"/>
          <p:cNvSpPr/>
          <p:nvPr/>
        </p:nvSpPr>
        <p:spPr>
          <a:xfrm>
            <a:off x="3239810" y="5525572"/>
            <a:ext cx="3964305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Analyze the asset allocation strategies employed by the funds and how they contribute to their overall risk-adjusted returns.</a:t>
            </a:r>
            <a:endParaRPr lang="en-US" sz="1750" dirty="0"/>
          </a:p>
        </p:txBody>
      </p:sp>
      <p:sp>
        <p:nvSpPr>
          <p:cNvPr id="17" name="Shape 14"/>
          <p:cNvSpPr/>
          <p:nvPr/>
        </p:nvSpPr>
        <p:spPr>
          <a:xfrm>
            <a:off x="7426285" y="4968835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8" name="Text 15"/>
          <p:cNvSpPr/>
          <p:nvPr/>
        </p:nvSpPr>
        <p:spPr>
          <a:xfrm>
            <a:off x="7585234" y="5010507"/>
            <a:ext cx="182047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4</a:t>
            </a:r>
            <a:endParaRPr lang="en-US" sz="2624" dirty="0"/>
          </a:p>
        </p:txBody>
      </p:sp>
      <p:sp>
        <p:nvSpPr>
          <p:cNvPr id="19" name="Text 16"/>
          <p:cNvSpPr/>
          <p:nvPr/>
        </p:nvSpPr>
        <p:spPr>
          <a:xfrm>
            <a:off x="8148399" y="5045154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Style Consistency</a:t>
            </a:r>
            <a:endParaRPr lang="en-US" sz="2187" dirty="0"/>
          </a:p>
        </p:txBody>
      </p:sp>
      <p:sp>
        <p:nvSpPr>
          <p:cNvPr id="20" name="Text 17"/>
          <p:cNvSpPr/>
          <p:nvPr/>
        </p:nvSpPr>
        <p:spPr>
          <a:xfrm>
            <a:off x="8148399" y="5525572"/>
            <a:ext cx="3964305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Ensure that the funds maintain their stated investment styles and objectives, which is crucial for investors seeking specific exposure.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517696" y="1072753"/>
            <a:ext cx="7257217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5F0F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Insights and Recommendations</a:t>
            </a:r>
            <a:endParaRPr lang="en-US" sz="4374" dirty="0"/>
          </a:p>
        </p:txBody>
      </p:sp>
      <p:sp>
        <p:nvSpPr>
          <p:cNvPr id="5" name="Shape 2"/>
          <p:cNvSpPr/>
          <p:nvPr/>
        </p:nvSpPr>
        <p:spPr>
          <a:xfrm>
            <a:off x="2517696" y="2211467"/>
            <a:ext cx="4686419" cy="2361605"/>
          </a:xfrm>
          <a:prstGeom prst="roundRect">
            <a:avLst>
              <a:gd name="adj" fmla="val 4234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2747486" y="2441258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Optimal Fund Selection</a:t>
            </a:r>
            <a:endParaRPr lang="en-US" sz="2187" dirty="0"/>
          </a:p>
        </p:txBody>
      </p:sp>
      <p:sp>
        <p:nvSpPr>
          <p:cNvPr id="7" name="Text 4"/>
          <p:cNvSpPr/>
          <p:nvPr/>
        </p:nvSpPr>
        <p:spPr>
          <a:xfrm>
            <a:off x="2747486" y="2921675"/>
            <a:ext cx="4226838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Provide personalized recommendations on the most suitable mutual fund plans based on the investor's risk profile, investment horizon, and financial goals.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426285" y="2211467"/>
            <a:ext cx="4686419" cy="2361605"/>
          </a:xfrm>
          <a:prstGeom prst="roundRect">
            <a:avLst>
              <a:gd name="adj" fmla="val 4234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7656076" y="2441258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Portfolio Optimization</a:t>
            </a: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7656076" y="2921675"/>
            <a:ext cx="4226838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Suggest portfolio rebalancing strategies to enhance risk-adjusted returns and align the investment mix with the investor's evolving needs.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2517696" y="4795242"/>
            <a:ext cx="4686419" cy="2361605"/>
          </a:xfrm>
          <a:prstGeom prst="roundRect">
            <a:avLst>
              <a:gd name="adj" fmla="val 4234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2747486" y="5025033"/>
            <a:ext cx="3881438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Market Trends and Opportunities</a:t>
            </a:r>
            <a:endParaRPr lang="en-US" sz="2187" dirty="0"/>
          </a:p>
        </p:txBody>
      </p:sp>
      <p:sp>
        <p:nvSpPr>
          <p:cNvPr id="13" name="Text 10"/>
          <p:cNvSpPr/>
          <p:nvPr/>
        </p:nvSpPr>
        <p:spPr>
          <a:xfrm>
            <a:off x="2747486" y="5505450"/>
            <a:ext cx="4226838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Identify emerging market trends and potential investment opportunities that could enhance the investor's overall portfolio performance.</a:t>
            </a:r>
            <a:endParaRPr lang="en-US" sz="1750" dirty="0"/>
          </a:p>
        </p:txBody>
      </p:sp>
      <p:sp>
        <p:nvSpPr>
          <p:cNvPr id="14" name="Shape 11"/>
          <p:cNvSpPr/>
          <p:nvPr/>
        </p:nvSpPr>
        <p:spPr>
          <a:xfrm>
            <a:off x="7426285" y="4795242"/>
            <a:ext cx="4686419" cy="2361605"/>
          </a:xfrm>
          <a:prstGeom prst="roundRect">
            <a:avLst>
              <a:gd name="adj" fmla="val 4234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7656076" y="5025033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Regulatory Compliance</a:t>
            </a:r>
            <a:endParaRPr lang="en-US" sz="2187" dirty="0"/>
          </a:p>
        </p:txBody>
      </p:sp>
      <p:sp>
        <p:nvSpPr>
          <p:cNvPr id="16" name="Text 13"/>
          <p:cNvSpPr/>
          <p:nvPr/>
        </p:nvSpPr>
        <p:spPr>
          <a:xfrm>
            <a:off x="7656076" y="5505450"/>
            <a:ext cx="4226838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Ensure that the recommended mutual fund plans comply with relevant regulations and industry best practices, providing investors with peace of mind.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517696" y="1330285"/>
            <a:ext cx="689621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5F0F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Interactive Dashboard Design</a:t>
            </a:r>
            <a:endParaRPr lang="en-US" sz="4374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7696" y="2468999"/>
            <a:ext cx="537091" cy="53709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517696" y="3228261"/>
            <a:ext cx="2148721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Flexible Filtering</a:t>
            </a:r>
            <a:endParaRPr lang="en-US" sz="2187" dirty="0"/>
          </a:p>
        </p:txBody>
      </p:sp>
      <p:sp>
        <p:nvSpPr>
          <p:cNvPr id="7" name="Text 3"/>
          <p:cNvSpPr/>
          <p:nvPr/>
        </p:nvSpPr>
        <p:spPr>
          <a:xfrm>
            <a:off x="2517696" y="3708678"/>
            <a:ext cx="2148721" cy="2132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Allow users to filter the data based on various criteria, such as fund category, performance metrics, and risk profiles.</a:t>
            </a:r>
            <a:endParaRPr lang="en-US" sz="17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9673" y="2468999"/>
            <a:ext cx="537210" cy="537210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4999673" y="3228380"/>
            <a:ext cx="2148840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Intuitive Visualizations</a:t>
            </a:r>
            <a:endParaRPr lang="en-US" sz="2187" dirty="0"/>
          </a:p>
        </p:txBody>
      </p:sp>
      <p:sp>
        <p:nvSpPr>
          <p:cNvPr id="10" name="Text 5"/>
          <p:cNvSpPr/>
          <p:nvPr/>
        </p:nvSpPr>
        <p:spPr>
          <a:xfrm>
            <a:off x="4999673" y="4055983"/>
            <a:ext cx="2148840" cy="2132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Incorporate a variety of interactive charts, graphs, and reports to present the data in a clear and engaging manner.</a:t>
            </a:r>
            <a:endParaRPr lang="en-US" sz="17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81768" y="2468999"/>
            <a:ext cx="537091" cy="537091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7481768" y="3228261"/>
            <a:ext cx="2148721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Comparative Analysis</a:t>
            </a:r>
            <a:endParaRPr lang="en-US" sz="2187" dirty="0"/>
          </a:p>
        </p:txBody>
      </p:sp>
      <p:sp>
        <p:nvSpPr>
          <p:cNvPr id="13" name="Text 7"/>
          <p:cNvSpPr/>
          <p:nvPr/>
        </p:nvSpPr>
        <p:spPr>
          <a:xfrm>
            <a:off x="7481768" y="4055864"/>
            <a:ext cx="2148721" cy="2132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Enable users to compare the performance and risk-adjusted returns of multiple mutual fund plans side by side.</a:t>
            </a:r>
            <a:endParaRPr lang="en-US" sz="1750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63745" y="2468999"/>
            <a:ext cx="537210" cy="537210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9963745" y="3228380"/>
            <a:ext cx="2148840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Actionable Insights</a:t>
            </a:r>
            <a:endParaRPr lang="en-US" sz="2187" dirty="0"/>
          </a:p>
        </p:txBody>
      </p:sp>
      <p:sp>
        <p:nvSpPr>
          <p:cNvPr id="16" name="Text 9"/>
          <p:cNvSpPr/>
          <p:nvPr/>
        </p:nvSpPr>
        <p:spPr>
          <a:xfrm>
            <a:off x="9963745" y="4055983"/>
            <a:ext cx="2148840" cy="28432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Provide users with tailored recommendations and insights to inform their investment decisions and portfolio management strategies.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75000"/>
            </a:srgbClr>
          </a:solidFill>
          <a:ln/>
        </p:spPr>
        <p:txBody>
          <a:bodyPr/>
          <a:lstStyle/>
          <a:p>
            <a:pPr algn="l"/>
            <a:endParaRPr lang="en-IN" b="1" dirty="0">
              <a:solidFill>
                <a:srgbClr val="0D0D0D"/>
              </a:solidFill>
              <a:highlight>
                <a:srgbClr val="FFFFFF"/>
              </a:highlight>
              <a:latin typeface="Söhne"/>
            </a:endParaRPr>
          </a:p>
          <a:p>
            <a:pPr algn="l"/>
            <a:endParaRPr lang="en-IN" b="1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algn="l"/>
            <a:endParaRPr lang="en-IN" b="1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algn="l"/>
            <a:endParaRPr lang="en-IN" b="1" dirty="0">
              <a:solidFill>
                <a:srgbClr val="0D0D0D"/>
              </a:solidFill>
              <a:highlight>
                <a:srgbClr val="FFFFFF"/>
              </a:highlight>
              <a:latin typeface="Söhne"/>
            </a:endParaRPr>
          </a:p>
          <a:p>
            <a:pPr algn="l"/>
            <a:endParaRPr lang="en-IN" sz="2400" b="1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endParaRPr lang="en-IN" dirty="0">
              <a:latin typeface="Arial Black" panose="020B0A04020102020204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2517696" y="1330285"/>
            <a:ext cx="689621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endParaRPr lang="en-US" sz="4374" dirty="0"/>
          </a:p>
        </p:txBody>
      </p:sp>
      <p:sp>
        <p:nvSpPr>
          <p:cNvPr id="6" name="Text 2"/>
          <p:cNvSpPr/>
          <p:nvPr/>
        </p:nvSpPr>
        <p:spPr>
          <a:xfrm>
            <a:off x="2517696" y="3228261"/>
            <a:ext cx="2148721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7" name="Text 3"/>
          <p:cNvSpPr/>
          <p:nvPr/>
        </p:nvSpPr>
        <p:spPr>
          <a:xfrm>
            <a:off x="2517696" y="3708678"/>
            <a:ext cx="2148721" cy="2132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9" name="Text 4"/>
          <p:cNvSpPr/>
          <p:nvPr/>
        </p:nvSpPr>
        <p:spPr>
          <a:xfrm>
            <a:off x="4999673" y="3228380"/>
            <a:ext cx="2148840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10" name="Text 5"/>
          <p:cNvSpPr/>
          <p:nvPr/>
        </p:nvSpPr>
        <p:spPr>
          <a:xfrm>
            <a:off x="4999673" y="4055983"/>
            <a:ext cx="2148840" cy="2132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2" name="Text 6"/>
          <p:cNvSpPr/>
          <p:nvPr/>
        </p:nvSpPr>
        <p:spPr>
          <a:xfrm>
            <a:off x="7481768" y="3228261"/>
            <a:ext cx="2148721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13" name="Text 7"/>
          <p:cNvSpPr/>
          <p:nvPr/>
        </p:nvSpPr>
        <p:spPr>
          <a:xfrm>
            <a:off x="7481768" y="4055864"/>
            <a:ext cx="2148721" cy="28432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5" name="Text 8"/>
          <p:cNvSpPr/>
          <p:nvPr/>
        </p:nvSpPr>
        <p:spPr>
          <a:xfrm>
            <a:off x="9963745" y="3228380"/>
            <a:ext cx="2148840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16" name="Text 9"/>
          <p:cNvSpPr/>
          <p:nvPr/>
        </p:nvSpPr>
        <p:spPr>
          <a:xfrm>
            <a:off x="9963745" y="4055983"/>
            <a:ext cx="2148840" cy="28432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endParaRPr lang="en-US" sz="1750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38B539C2-B013-A875-0DD1-DD656D5163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420993"/>
            <a:ext cx="14630400" cy="608303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F59D77B7-2A76-CD65-6CA1-A4AF189211F5}"/>
              </a:ext>
            </a:extLst>
          </p:cNvPr>
          <p:cNvSpPr txBox="1"/>
          <p:nvPr/>
        </p:nvSpPr>
        <p:spPr>
          <a:xfrm>
            <a:off x="189570" y="598616"/>
            <a:ext cx="36241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Dashboard Overview and Features :</a:t>
            </a:r>
            <a:endParaRPr lang="en-IN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31231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75000"/>
            </a:srgbClr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4" name="Text 1"/>
          <p:cNvSpPr/>
          <p:nvPr/>
        </p:nvSpPr>
        <p:spPr>
          <a:xfrm>
            <a:off x="2517696" y="1330285"/>
            <a:ext cx="689621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endParaRPr lang="en-US" sz="4374" dirty="0"/>
          </a:p>
        </p:txBody>
      </p:sp>
      <p:sp>
        <p:nvSpPr>
          <p:cNvPr id="6" name="Text 2"/>
          <p:cNvSpPr/>
          <p:nvPr/>
        </p:nvSpPr>
        <p:spPr>
          <a:xfrm>
            <a:off x="2517696" y="3228261"/>
            <a:ext cx="2148721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7" name="Text 3"/>
          <p:cNvSpPr/>
          <p:nvPr/>
        </p:nvSpPr>
        <p:spPr>
          <a:xfrm>
            <a:off x="2517696" y="3708678"/>
            <a:ext cx="2148721" cy="2132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9" name="Text 4"/>
          <p:cNvSpPr/>
          <p:nvPr/>
        </p:nvSpPr>
        <p:spPr>
          <a:xfrm>
            <a:off x="4999673" y="3228380"/>
            <a:ext cx="2148840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10" name="Text 5"/>
          <p:cNvSpPr/>
          <p:nvPr/>
        </p:nvSpPr>
        <p:spPr>
          <a:xfrm>
            <a:off x="4999673" y="4055983"/>
            <a:ext cx="2148840" cy="2132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2" name="Text 6"/>
          <p:cNvSpPr/>
          <p:nvPr/>
        </p:nvSpPr>
        <p:spPr>
          <a:xfrm>
            <a:off x="7481768" y="3228261"/>
            <a:ext cx="2148721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13" name="Text 7"/>
          <p:cNvSpPr/>
          <p:nvPr/>
        </p:nvSpPr>
        <p:spPr>
          <a:xfrm>
            <a:off x="7481768" y="4055864"/>
            <a:ext cx="2148721" cy="28432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5" name="Text 8"/>
          <p:cNvSpPr/>
          <p:nvPr/>
        </p:nvSpPr>
        <p:spPr>
          <a:xfrm>
            <a:off x="9963745" y="3228380"/>
            <a:ext cx="2148840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16" name="Text 9"/>
          <p:cNvSpPr/>
          <p:nvPr/>
        </p:nvSpPr>
        <p:spPr>
          <a:xfrm>
            <a:off x="9963745" y="4055983"/>
            <a:ext cx="2148840" cy="28432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26D357D-97E4-C2F3-7BF7-E9814F179B21}"/>
              </a:ext>
            </a:extLst>
          </p:cNvPr>
          <p:cNvSpPr txBox="1"/>
          <p:nvPr/>
        </p:nvSpPr>
        <p:spPr>
          <a:xfrm>
            <a:off x="696583" y="862965"/>
            <a:ext cx="39698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>
                <a:solidFill>
                  <a:schemeClr val="bg1"/>
                </a:solidFill>
              </a:rPr>
              <a:t>Q&amp;A:</a:t>
            </a:r>
          </a:p>
          <a:p>
            <a:endParaRPr lang="en-IN" sz="20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853C5A2-9A0E-7B21-7F6A-891F5AD57046}"/>
              </a:ext>
            </a:extLst>
          </p:cNvPr>
          <p:cNvSpPr txBox="1"/>
          <p:nvPr/>
        </p:nvSpPr>
        <p:spPr>
          <a:xfrm>
            <a:off x="2832410" y="2192634"/>
            <a:ext cx="464935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- Open the floor for questions</a:t>
            </a:r>
          </a:p>
          <a:p>
            <a:endParaRPr lang="en-IN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25603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</TotalTime>
  <Words>580</Words>
  <Application>Microsoft Office PowerPoint</Application>
  <PresentationFormat>Custom</PresentationFormat>
  <Paragraphs>69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adonis-web</vt:lpstr>
      <vt:lpstr>Arial</vt:lpstr>
      <vt:lpstr>Arial Black</vt:lpstr>
      <vt:lpstr>Söhne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Naga Bhagavan</cp:lastModifiedBy>
  <cp:revision>3</cp:revision>
  <dcterms:created xsi:type="dcterms:W3CDTF">2024-05-20T08:02:37Z</dcterms:created>
  <dcterms:modified xsi:type="dcterms:W3CDTF">2024-05-20T08:46:22Z</dcterms:modified>
</cp:coreProperties>
</file>